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426" r:id="rId2"/>
    <p:sldId id="427" r:id="rId3"/>
    <p:sldId id="428" r:id="rId4"/>
    <p:sldId id="429" r:id="rId5"/>
    <p:sldId id="430" r:id="rId6"/>
    <p:sldId id="389" r:id="rId7"/>
    <p:sldId id="396" r:id="rId8"/>
    <p:sldId id="390" r:id="rId9"/>
    <p:sldId id="391" r:id="rId1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4299A0"/>
    <a:srgbClr val="FF3300"/>
    <a:srgbClr val="0066FF"/>
    <a:srgbClr val="3399FF"/>
    <a:srgbClr val="CC0000"/>
    <a:srgbClr val="FF9900"/>
    <a:srgbClr val="3366FF"/>
    <a:srgbClr val="00DA63"/>
    <a:srgbClr val="F882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E00EB4-0BC5-4703-A89C-07B64AA5CB2C}" v="22" dt="2020-07-14T11:55:39.8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38" autoAdjust="0"/>
  </p:normalViewPr>
  <p:slideViewPr>
    <p:cSldViewPr>
      <p:cViewPr varScale="1">
        <p:scale>
          <a:sx n="132" d="100"/>
          <a:sy n="132" d="100"/>
        </p:scale>
        <p:origin x="1050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FE688B-9E29-2A40-9D8E-B970C5D1AA1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7718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B987D64-661A-6D44-BD2E-EA58E7DA64CB}" type="slidenum">
              <a:rPr lang="en-GB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005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B987D64-661A-6D44-BD2E-EA58E7DA64CB}" type="slidenum">
              <a:rPr lang="en-GB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005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B987D64-661A-6D44-BD2E-EA58E7DA64CB}" type="slidenum">
              <a:rPr lang="en-GB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255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B987D64-661A-6D44-BD2E-EA58E7DA64CB}" type="slidenum">
              <a:rPr lang="en-GB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64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B987D64-661A-6D44-BD2E-EA58E7DA64CB}" type="slidenum">
              <a:rPr lang="en-GB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2151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B987D64-661A-6D44-BD2E-EA58E7DA64CB}" type="slidenum">
              <a:rPr lang="en-GB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8678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B987D64-661A-6D44-BD2E-EA58E7DA64CB}" type="slidenum">
              <a:rPr lang="en-GB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5625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B987D64-661A-6D44-BD2E-EA58E7DA64CB}" type="slidenum">
              <a:rPr lang="en-GB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3288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B987D64-661A-6D44-BD2E-EA58E7DA64CB}" type="slidenum">
              <a:rPr lang="en-GB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422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032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6799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175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27523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6091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198600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356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5409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25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019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557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267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7092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84142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031" name="AutoShape 7"/>
          <p:cNvSpPr>
            <a:spLocks noChangeArrowheads="1"/>
          </p:cNvSpPr>
          <p:nvPr userDrawn="1"/>
        </p:nvSpPr>
        <p:spPr bwMode="auto">
          <a:xfrm>
            <a:off x="395288" y="6021388"/>
            <a:ext cx="1944687" cy="720725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defRPr/>
            </a:pPr>
            <a:r>
              <a:rPr lang="en-NZ" sz="1400" b="1" u="sng" baseline="0" dirty="0">
                <a:solidFill>
                  <a:schemeClr val="tx1"/>
                </a:solidFill>
                <a:effectLst/>
                <a:latin typeface="Titillium Web"/>
                <a:ea typeface="Arial Unicode MS" pitchFamily="34" charset="-128"/>
                <a:cs typeface="FrankRuehl" panose="020E0503060101010101" pitchFamily="34" charset="-79"/>
              </a:rPr>
              <a:t>Users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solidFill>
                  <a:schemeClr val="tx1"/>
                </a:solidFill>
                <a:latin typeface="Titillium Web"/>
                <a:ea typeface="Arial Unicode MS" pitchFamily="34" charset="-128"/>
                <a:cs typeface="FrankRuehl" panose="020E0503060101010101" pitchFamily="34" charset="-79"/>
              </a:rPr>
              <a:t>Log-in and profiles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solidFill>
                  <a:schemeClr val="tx1"/>
                </a:solidFill>
                <a:latin typeface="Titillium Web"/>
                <a:ea typeface="Arial Unicode MS" pitchFamily="34" charset="-128"/>
                <a:cs typeface="FrankRuehl" panose="020E0503060101010101" pitchFamily="34" charset="-79"/>
              </a:rPr>
              <a:t>The landing page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solidFill>
                  <a:schemeClr val="tx1"/>
                </a:solidFill>
                <a:latin typeface="Titillium Web"/>
                <a:ea typeface="Arial Unicode MS" pitchFamily="34" charset="-128"/>
                <a:cs typeface="FrankRuehl" panose="020E0503060101010101" pitchFamily="34" charset="-79"/>
              </a:rPr>
              <a:t>Caseloads and patients</a:t>
            </a:r>
            <a:endParaRPr lang="en-GB" sz="1100" dirty="0">
              <a:solidFill>
                <a:schemeClr val="tx1"/>
              </a:solidFill>
              <a:latin typeface="Titillium Web"/>
              <a:ea typeface="Arial Unicode MS" pitchFamily="34" charset="-128"/>
              <a:cs typeface="FrankRuehl" panose="020E0503060101010101" pitchFamily="34" charset="-79"/>
            </a:endParaRPr>
          </a:p>
        </p:txBody>
      </p:sp>
      <p:sp>
        <p:nvSpPr>
          <p:cNvPr id="1035" name="AutoShape 11"/>
          <p:cNvSpPr>
            <a:spLocks noChangeArrowheads="1"/>
          </p:cNvSpPr>
          <p:nvPr userDrawn="1"/>
        </p:nvSpPr>
        <p:spPr bwMode="auto">
          <a:xfrm>
            <a:off x="2555875" y="6021388"/>
            <a:ext cx="1944688" cy="720725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/>
            <a:r>
              <a:rPr lang="en-NZ" sz="1400" b="1" u="sng" dirty="0">
                <a:solidFill>
                  <a:schemeClr val="tx1"/>
                </a:solidFill>
                <a:effectLst/>
                <a:latin typeface="Titillium Web"/>
                <a:cs typeface="Arial Unicode MS" charset="0"/>
              </a:rPr>
              <a:t>Patients</a:t>
            </a:r>
          </a:p>
          <a:p>
            <a:pPr marL="342900" indent="-342900">
              <a:buFontTx/>
              <a:buAutoNum type="arabicPeriod"/>
            </a:pPr>
            <a:r>
              <a:rPr lang="en-NZ" sz="1100" dirty="0">
                <a:solidFill>
                  <a:schemeClr val="tx1"/>
                </a:solidFill>
                <a:latin typeface="Titillium Web"/>
                <a:cs typeface="Arial Unicode MS" charset="0"/>
              </a:rPr>
              <a:t>Summary page</a:t>
            </a:r>
          </a:p>
          <a:p>
            <a:pPr marL="342900" indent="-342900">
              <a:buFontTx/>
              <a:buAutoNum type="arabicPeriod"/>
            </a:pPr>
            <a:r>
              <a:rPr lang="en-NZ" sz="1100" dirty="0">
                <a:solidFill>
                  <a:schemeClr val="tx1"/>
                </a:solidFill>
                <a:latin typeface="Titillium Web"/>
                <a:cs typeface="Arial Unicode MS" charset="0"/>
              </a:rPr>
              <a:t>Headline Tabs</a:t>
            </a:r>
          </a:p>
          <a:p>
            <a:pPr marL="342900" indent="-342900">
              <a:buFontTx/>
              <a:buAutoNum type="arabicPeriod"/>
            </a:pPr>
            <a:r>
              <a:rPr lang="en-NZ" sz="1100" dirty="0">
                <a:solidFill>
                  <a:schemeClr val="tx1"/>
                </a:solidFill>
                <a:latin typeface="Titillium Web"/>
                <a:cs typeface="Arial Unicode MS" charset="0"/>
              </a:rPr>
              <a:t>Advance Management</a:t>
            </a:r>
            <a:endParaRPr lang="en-GB" sz="1100" dirty="0">
              <a:solidFill>
                <a:schemeClr val="tx1"/>
              </a:solidFill>
              <a:latin typeface="Titillium Web"/>
              <a:cs typeface="Arial Unicode MS" charset="0"/>
            </a:endParaRPr>
          </a:p>
        </p:txBody>
      </p:sp>
      <p:sp>
        <p:nvSpPr>
          <p:cNvPr id="1036" name="AutoShape 12"/>
          <p:cNvSpPr>
            <a:spLocks noChangeArrowheads="1"/>
          </p:cNvSpPr>
          <p:nvPr userDrawn="1"/>
        </p:nvSpPr>
        <p:spPr bwMode="auto">
          <a:xfrm>
            <a:off x="4714875" y="6021388"/>
            <a:ext cx="1944688" cy="720725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defRPr/>
            </a:pPr>
            <a:r>
              <a:rPr lang="en-NZ" sz="1400" b="1" u="sng" dirty="0">
                <a:solidFill>
                  <a:schemeClr val="tx1"/>
                </a:solidFill>
                <a:effectLst/>
                <a:latin typeface="Titillium Web"/>
                <a:ea typeface="Arial Unicode MS" pitchFamily="34" charset="-128"/>
                <a:cs typeface="Arial Unicode MS" pitchFamily="34" charset="-128"/>
              </a:rPr>
              <a:t>Events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solidFill>
                  <a:schemeClr val="tx1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Quick Links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solidFill>
                  <a:schemeClr val="tx1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Using Forms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solidFill>
                  <a:schemeClr val="tx1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Attachments</a:t>
            </a:r>
            <a:endParaRPr lang="en-GB" sz="1100" dirty="0">
              <a:solidFill>
                <a:schemeClr val="tx1"/>
              </a:solidFill>
              <a:latin typeface="Titillium Web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AutoShape 12"/>
          <p:cNvSpPr>
            <a:spLocks noChangeArrowheads="1"/>
          </p:cNvSpPr>
          <p:nvPr userDrawn="1"/>
        </p:nvSpPr>
        <p:spPr bwMode="auto">
          <a:xfrm>
            <a:off x="6875784" y="6021288"/>
            <a:ext cx="1944688" cy="720725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defRPr/>
            </a:pPr>
            <a:r>
              <a:rPr lang="en-NZ" sz="1400" b="1" u="sng" dirty="0">
                <a:solidFill>
                  <a:schemeClr val="tx1"/>
                </a:solidFill>
                <a:effectLst/>
                <a:latin typeface="Titillium Web"/>
                <a:ea typeface="Arial Unicode MS" pitchFamily="34" charset="-128"/>
                <a:cs typeface="Arial Unicode MS" pitchFamily="34" charset="-128"/>
              </a:rPr>
              <a:t>Reports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1100" dirty="0">
                <a:solidFill>
                  <a:schemeClr val="tx1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Modalities</a:t>
            </a:r>
            <a:endParaRPr lang="en-NZ" sz="1100" dirty="0">
              <a:solidFill>
                <a:schemeClr val="tx1"/>
              </a:solidFill>
              <a:latin typeface="Titillium Web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solidFill>
                  <a:schemeClr val="tx1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Critical events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solidFill>
                  <a:schemeClr val="tx1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Searching</a:t>
            </a:r>
            <a:endParaRPr lang="en-GB" sz="1100" dirty="0">
              <a:solidFill>
                <a:schemeClr val="tx1"/>
              </a:solidFill>
              <a:latin typeface="Titillium Web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C4312BC-4834-43CA-B135-931A2877F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476672"/>
            <a:ext cx="82811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NZ" sz="2800" u="sng" dirty="0">
                <a:latin typeface="Titillium Web"/>
              </a:rPr>
              <a:t>HOW TO ENTER: Cause of CKD</a:t>
            </a:r>
            <a:endParaRPr lang="en-US" sz="2800" dirty="0">
              <a:latin typeface="Titillium Web"/>
            </a:endParaRP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</p:cNvCxnSpPr>
          <p:nvPr/>
        </p:nvCxnSpPr>
        <p:spPr>
          <a:xfrm flipH="1" flipV="1">
            <a:off x="2242674" y="2477245"/>
            <a:ext cx="1537238" cy="17868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A366CAEB-87A1-402E-89EA-CBF455ACB8D2}"/>
              </a:ext>
            </a:extLst>
          </p:cNvPr>
          <p:cNvSpPr/>
          <p:nvPr/>
        </p:nvSpPr>
        <p:spPr>
          <a:xfrm flipH="1">
            <a:off x="601715" y="2334682"/>
            <a:ext cx="1810044" cy="2531285"/>
          </a:xfrm>
          <a:prstGeom prst="rect">
            <a:avLst/>
          </a:prstGeom>
          <a:noFill/>
          <a:ln w="28575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2A2F4AC-A6A4-492F-A305-C68DFCF7C304}"/>
              </a:ext>
            </a:extLst>
          </p:cNvPr>
          <p:cNvCxnSpPr>
            <a:cxnSpLocks/>
          </p:cNvCxnSpPr>
          <p:nvPr/>
        </p:nvCxnSpPr>
        <p:spPr>
          <a:xfrm flipH="1" flipV="1">
            <a:off x="2123728" y="3802429"/>
            <a:ext cx="1656184" cy="46166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B82FB328-91DC-40A9-95C1-8A057AF1C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5872" y="1180520"/>
            <a:ext cx="4307376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NZ" dirty="0">
                <a:latin typeface="Titillium Web"/>
              </a:rPr>
              <a:t>Click on New Events – </a:t>
            </a:r>
            <a:r>
              <a:rPr lang="en-NZ" dirty="0" err="1">
                <a:latin typeface="Titillium Web"/>
              </a:rPr>
              <a:t>QuickLinks</a:t>
            </a:r>
            <a:endParaRPr lang="en-NZ" dirty="0">
              <a:latin typeface="Titillium Web"/>
            </a:endParaRPr>
          </a:p>
          <a:p>
            <a:pPr marL="342900" indent="-342900">
              <a:buAutoNum type="arabicPeriod"/>
            </a:pPr>
            <a:r>
              <a:rPr lang="en-NZ" dirty="0">
                <a:latin typeface="Titillium Web"/>
              </a:rPr>
              <a:t>Choose “Cause of CKD”</a:t>
            </a:r>
          </a:p>
          <a:p>
            <a:pPr marL="342900" indent="-342900">
              <a:buAutoNum type="arabicPeriod"/>
            </a:pPr>
            <a:r>
              <a:rPr lang="en-NZ" dirty="0">
                <a:latin typeface="Titillium Web"/>
              </a:rPr>
              <a:t>Click on drop down and select the cause</a:t>
            </a:r>
          </a:p>
          <a:p>
            <a:pPr marL="342900" indent="-342900">
              <a:buAutoNum type="arabicPeriod"/>
            </a:pPr>
            <a:r>
              <a:rPr lang="en-NZ" dirty="0">
                <a:latin typeface="Titillium Web"/>
              </a:rPr>
              <a:t>In </a:t>
            </a:r>
            <a:r>
              <a:rPr lang="en-NZ" dirty="0" err="1">
                <a:latin typeface="Titillium Web"/>
              </a:rPr>
              <a:t>FreeText</a:t>
            </a:r>
            <a:r>
              <a:rPr lang="en-NZ" dirty="0">
                <a:latin typeface="Titillium Web"/>
              </a:rPr>
              <a:t> you can copy/paste the rest of Medical Background</a:t>
            </a:r>
            <a:endParaRPr lang="en-NZ" sz="800" dirty="0">
              <a:latin typeface="Titillium Web"/>
            </a:endParaRPr>
          </a:p>
        </p:txBody>
      </p:sp>
      <p:sp>
        <p:nvSpPr>
          <p:cNvPr id="33" name="AutoShape 12">
            <a:extLst>
              <a:ext uri="{FF2B5EF4-FFF2-40B4-BE49-F238E27FC236}">
                <a16:creationId xmlns:a16="http://schemas.microsoft.com/office/drawing/2014/main" id="{BF94DEC7-8990-4B39-A4BF-BA6AA5A02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4875" y="6021388"/>
            <a:ext cx="1944688" cy="720725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25400">
            <a:solidFill>
              <a:srgbClr val="3333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defRPr/>
            </a:pPr>
            <a:r>
              <a:rPr lang="en-NZ" sz="1400" b="1" u="sng" dirty="0">
                <a:solidFill>
                  <a:srgbClr val="3333FF"/>
                </a:solidFill>
                <a:effectLst/>
                <a:latin typeface="Titillium Web"/>
                <a:ea typeface="Arial Unicode MS" pitchFamily="34" charset="-128"/>
                <a:cs typeface="Arial Unicode MS" pitchFamily="34" charset="-128"/>
              </a:rPr>
              <a:t>Events: HOW TO?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b="1" dirty="0">
                <a:solidFill>
                  <a:srgbClr val="3333FF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Quick Links: CKD Cause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solidFill>
                  <a:schemeClr val="tx1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Using Forms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solidFill>
                  <a:schemeClr val="tx1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Attachments</a:t>
            </a:r>
            <a:endParaRPr lang="en-GB" sz="1100" dirty="0">
              <a:solidFill>
                <a:schemeClr val="tx1"/>
              </a:solidFill>
              <a:latin typeface="Titillium Web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D998775-5938-4150-B919-0F9038CBB8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151" y="1196752"/>
            <a:ext cx="3758092" cy="387773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366CAEB-87A1-402E-89EA-CBF455ACB8D2}"/>
              </a:ext>
            </a:extLst>
          </p:cNvPr>
          <p:cNvSpPr/>
          <p:nvPr/>
        </p:nvSpPr>
        <p:spPr>
          <a:xfrm flipH="1">
            <a:off x="2123728" y="2204864"/>
            <a:ext cx="1079558" cy="252642"/>
          </a:xfrm>
          <a:prstGeom prst="rect">
            <a:avLst/>
          </a:prstGeom>
          <a:noFill/>
          <a:ln w="28575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</p:cNvCxnSpPr>
          <p:nvPr/>
        </p:nvCxnSpPr>
        <p:spPr>
          <a:xfrm flipH="1">
            <a:off x="2663507" y="1412776"/>
            <a:ext cx="1872365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</p:cNvCxnSpPr>
          <p:nvPr/>
        </p:nvCxnSpPr>
        <p:spPr>
          <a:xfrm flipH="1">
            <a:off x="2843808" y="1700808"/>
            <a:ext cx="1692064" cy="63387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6773" y="3212976"/>
            <a:ext cx="4396475" cy="1806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265309" y="3429000"/>
            <a:ext cx="11407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Titillium Web"/>
              </a:rPr>
              <a:t>Copy and paste</a:t>
            </a:r>
          </a:p>
          <a:p>
            <a:pPr algn="ctr"/>
            <a:r>
              <a:rPr lang="en-US" sz="1200" dirty="0">
                <a:latin typeface="Titillium Web"/>
              </a:rPr>
              <a:t>Rest of medical</a:t>
            </a:r>
          </a:p>
          <a:p>
            <a:pPr algn="ctr"/>
            <a:r>
              <a:rPr lang="en-US" sz="1200" dirty="0">
                <a:latin typeface="Titillium Web"/>
              </a:rPr>
              <a:t>background</a:t>
            </a:r>
            <a:endParaRPr lang="en-NZ" sz="1200" dirty="0">
              <a:latin typeface="Titillium Web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82FB328-91DC-40A9-95C1-8A057AF1C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3532" y="5301208"/>
            <a:ext cx="4336940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wrap="square">
            <a:spAutoFit/>
          </a:bodyPr>
          <a:lstStyle/>
          <a:p>
            <a:r>
              <a:rPr lang="en-NZ" sz="1200" dirty="0">
                <a:latin typeface="Titillium Web"/>
              </a:rPr>
              <a:t>Click on drop down and select the cause</a:t>
            </a:r>
          </a:p>
          <a:p>
            <a:r>
              <a:rPr lang="en-NZ" sz="1200" dirty="0">
                <a:latin typeface="Titillium Web"/>
              </a:rPr>
              <a:t>You can search by entering FIRST LETTER of the list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  <a:stCxn id="22" idx="0"/>
          </p:cNvCxnSpPr>
          <p:nvPr/>
        </p:nvCxnSpPr>
        <p:spPr>
          <a:xfrm flipH="1" flipV="1">
            <a:off x="6516216" y="4033261"/>
            <a:ext cx="135786" cy="126794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</p:cNvCxnSpPr>
          <p:nvPr/>
        </p:nvCxnSpPr>
        <p:spPr>
          <a:xfrm flipH="1">
            <a:off x="7956376" y="2780928"/>
            <a:ext cx="144016" cy="58974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DC4312BC-4834-43CA-B135-931A2877F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5239653"/>
            <a:ext cx="393495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NZ" sz="2000" dirty="0">
                <a:latin typeface="Titillium Web"/>
              </a:rPr>
              <a:t>NOTE: Some </a:t>
            </a:r>
            <a:r>
              <a:rPr lang="en-NZ" sz="2000" dirty="0" err="1">
                <a:latin typeface="Titillium Web"/>
              </a:rPr>
              <a:t>QuickLinks</a:t>
            </a:r>
            <a:r>
              <a:rPr lang="en-NZ" sz="2000" dirty="0">
                <a:latin typeface="Titillium Web"/>
              </a:rPr>
              <a:t> also accessed from Summary Page</a:t>
            </a:r>
            <a:endParaRPr lang="en-US" sz="2000" dirty="0">
              <a:latin typeface="Titillium Web"/>
            </a:endParaRPr>
          </a:p>
        </p:txBody>
      </p:sp>
    </p:spTree>
    <p:extLst>
      <p:ext uri="{BB962C8B-B14F-4D97-AF65-F5344CB8AC3E}">
        <p14:creationId xmlns:p14="http://schemas.microsoft.com/office/powerpoint/2010/main" val="1660528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13" grpId="0" animBg="1"/>
      <p:bldP spid="7" grpId="0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873" y="3135618"/>
            <a:ext cx="4266142" cy="1950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C4312BC-4834-43CA-B135-931A2877F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476672"/>
            <a:ext cx="82811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NZ" sz="2800" u="sng" dirty="0">
                <a:latin typeface="Titillium Web"/>
              </a:rPr>
              <a:t>HOW TO ENTER: RRT Plans</a:t>
            </a:r>
            <a:endParaRPr lang="en-US" sz="2800" dirty="0">
              <a:latin typeface="Titillium Web"/>
            </a:endParaRP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</p:cNvCxnSpPr>
          <p:nvPr/>
        </p:nvCxnSpPr>
        <p:spPr>
          <a:xfrm flipH="1" flipV="1">
            <a:off x="2242674" y="2477245"/>
            <a:ext cx="1537238" cy="17868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A366CAEB-87A1-402E-89EA-CBF455ACB8D2}"/>
              </a:ext>
            </a:extLst>
          </p:cNvPr>
          <p:cNvSpPr/>
          <p:nvPr/>
        </p:nvSpPr>
        <p:spPr>
          <a:xfrm flipH="1">
            <a:off x="601715" y="2334682"/>
            <a:ext cx="1810044" cy="2531285"/>
          </a:xfrm>
          <a:prstGeom prst="rect">
            <a:avLst/>
          </a:prstGeom>
          <a:noFill/>
          <a:ln w="28575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2A2F4AC-A6A4-492F-A305-C68DFCF7C304}"/>
              </a:ext>
            </a:extLst>
          </p:cNvPr>
          <p:cNvCxnSpPr>
            <a:cxnSpLocks/>
          </p:cNvCxnSpPr>
          <p:nvPr/>
        </p:nvCxnSpPr>
        <p:spPr>
          <a:xfrm flipH="1" flipV="1">
            <a:off x="2123728" y="3802429"/>
            <a:ext cx="1656184" cy="46166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B82FB328-91DC-40A9-95C1-8A057AF1C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5872" y="1180520"/>
            <a:ext cx="4307376" cy="17543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NZ" dirty="0">
                <a:latin typeface="Titillium Web"/>
              </a:rPr>
              <a:t>Click on New Events – </a:t>
            </a:r>
            <a:r>
              <a:rPr lang="en-NZ" dirty="0" err="1">
                <a:latin typeface="Titillium Web"/>
              </a:rPr>
              <a:t>QuickLinks</a:t>
            </a:r>
            <a:endParaRPr lang="en-NZ" dirty="0">
              <a:latin typeface="Titillium Web"/>
            </a:endParaRPr>
          </a:p>
          <a:p>
            <a:pPr marL="342900" indent="-342900">
              <a:buAutoNum type="arabicPeriod"/>
            </a:pPr>
            <a:r>
              <a:rPr lang="en-NZ" dirty="0">
                <a:latin typeface="Titillium Web"/>
              </a:rPr>
              <a:t>Choose “RRT Plans”</a:t>
            </a:r>
          </a:p>
          <a:p>
            <a:pPr marL="342900" indent="-342900">
              <a:buAutoNum type="arabicPeriod"/>
            </a:pPr>
            <a:r>
              <a:rPr lang="en-NZ" dirty="0">
                <a:latin typeface="Titillium Web"/>
              </a:rPr>
              <a:t>Click on drop down and select the RRT plan for patient</a:t>
            </a:r>
          </a:p>
          <a:p>
            <a:pPr marL="342900" indent="-342900">
              <a:buAutoNum type="arabicPeriod"/>
            </a:pPr>
            <a:r>
              <a:rPr lang="en-NZ" dirty="0">
                <a:latin typeface="Titillium Web"/>
              </a:rPr>
              <a:t>In </a:t>
            </a:r>
            <a:r>
              <a:rPr lang="en-NZ" dirty="0" err="1">
                <a:latin typeface="Titillium Web"/>
              </a:rPr>
              <a:t>FreeText</a:t>
            </a:r>
            <a:r>
              <a:rPr lang="en-NZ" dirty="0">
                <a:latin typeface="Titillium Web"/>
              </a:rPr>
              <a:t> you can type more details of the Plan if required</a:t>
            </a:r>
            <a:endParaRPr lang="en-NZ" sz="800" dirty="0">
              <a:latin typeface="Titillium Web"/>
            </a:endParaRPr>
          </a:p>
        </p:txBody>
      </p:sp>
      <p:sp>
        <p:nvSpPr>
          <p:cNvPr id="33" name="AutoShape 12">
            <a:extLst>
              <a:ext uri="{FF2B5EF4-FFF2-40B4-BE49-F238E27FC236}">
                <a16:creationId xmlns:a16="http://schemas.microsoft.com/office/drawing/2014/main" id="{BF94DEC7-8990-4B39-A4BF-BA6AA5A02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4875" y="6021388"/>
            <a:ext cx="1944688" cy="720725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25400">
            <a:solidFill>
              <a:srgbClr val="3333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defRPr/>
            </a:pPr>
            <a:r>
              <a:rPr lang="en-NZ" sz="1400" b="1" u="sng" dirty="0">
                <a:solidFill>
                  <a:srgbClr val="3333FF"/>
                </a:solidFill>
                <a:effectLst/>
                <a:latin typeface="Titillium Web"/>
                <a:ea typeface="Arial Unicode MS" pitchFamily="34" charset="-128"/>
                <a:cs typeface="Arial Unicode MS" pitchFamily="34" charset="-128"/>
              </a:rPr>
              <a:t>Events: HOW TO?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b="1" dirty="0">
                <a:solidFill>
                  <a:srgbClr val="3333FF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Quick Links: RRT plans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solidFill>
                  <a:schemeClr val="tx1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Using Forms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solidFill>
                  <a:schemeClr val="tx1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Attachments</a:t>
            </a:r>
            <a:endParaRPr lang="en-GB" sz="1100" dirty="0">
              <a:solidFill>
                <a:schemeClr val="tx1"/>
              </a:solidFill>
              <a:latin typeface="Titillium Web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D998775-5938-4150-B919-0F9038CBB8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151" y="1196752"/>
            <a:ext cx="3758092" cy="387773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366CAEB-87A1-402E-89EA-CBF455ACB8D2}"/>
              </a:ext>
            </a:extLst>
          </p:cNvPr>
          <p:cNvSpPr/>
          <p:nvPr/>
        </p:nvSpPr>
        <p:spPr>
          <a:xfrm flipH="1">
            <a:off x="2123728" y="2384270"/>
            <a:ext cx="1566112" cy="252642"/>
          </a:xfrm>
          <a:prstGeom prst="rect">
            <a:avLst/>
          </a:prstGeom>
          <a:noFill/>
          <a:ln w="28575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</p:cNvCxnSpPr>
          <p:nvPr/>
        </p:nvCxnSpPr>
        <p:spPr>
          <a:xfrm flipH="1">
            <a:off x="2663507" y="1412776"/>
            <a:ext cx="1872365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  <a:endCxn id="13" idx="1"/>
          </p:cNvCxnSpPr>
          <p:nvPr/>
        </p:nvCxnSpPr>
        <p:spPr>
          <a:xfrm flipH="1">
            <a:off x="3689840" y="1700808"/>
            <a:ext cx="846032" cy="80978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188973" y="3687415"/>
            <a:ext cx="12934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Titillium Web"/>
              </a:rPr>
              <a:t>Type more details</a:t>
            </a:r>
          </a:p>
          <a:p>
            <a:pPr algn="ctr"/>
            <a:r>
              <a:rPr lang="en-US" sz="1200" dirty="0">
                <a:latin typeface="Titillium Web"/>
              </a:rPr>
              <a:t> here</a:t>
            </a:r>
            <a:endParaRPr lang="en-NZ" sz="1200" dirty="0">
              <a:latin typeface="Titillium Web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82FB328-91DC-40A9-95C1-8A057AF1C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3532" y="5301208"/>
            <a:ext cx="4336940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wrap="square">
            <a:spAutoFit/>
          </a:bodyPr>
          <a:lstStyle/>
          <a:p>
            <a:r>
              <a:rPr lang="en-NZ" sz="1200" dirty="0">
                <a:latin typeface="Titillium Web"/>
              </a:rPr>
              <a:t>Click on drop down and select the RRT </a:t>
            </a:r>
            <a:r>
              <a:rPr lang="en-NZ" sz="1200">
                <a:latin typeface="Titillium Web"/>
              </a:rPr>
              <a:t>Plan.</a:t>
            </a:r>
            <a:endParaRPr lang="en-NZ" sz="1200" dirty="0">
              <a:latin typeface="Titillium Web"/>
            </a:endParaRPr>
          </a:p>
          <a:p>
            <a:r>
              <a:rPr lang="en-NZ" sz="1200" dirty="0">
                <a:latin typeface="Titillium Web"/>
              </a:rPr>
              <a:t>You can search by entering FIRST LETTER of the list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  <a:stCxn id="22" idx="0"/>
          </p:cNvCxnSpPr>
          <p:nvPr/>
        </p:nvCxnSpPr>
        <p:spPr>
          <a:xfrm flipH="1" flipV="1">
            <a:off x="6516216" y="4221088"/>
            <a:ext cx="135786" cy="108012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DC4312BC-4834-43CA-B135-931A2877F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5239653"/>
            <a:ext cx="393495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NZ" sz="2000" dirty="0">
                <a:latin typeface="Titillium Web"/>
              </a:rPr>
              <a:t>NOTE: Some </a:t>
            </a:r>
            <a:r>
              <a:rPr lang="en-NZ" sz="2000" dirty="0" err="1">
                <a:latin typeface="Titillium Web"/>
              </a:rPr>
              <a:t>QuickLinks</a:t>
            </a:r>
            <a:r>
              <a:rPr lang="en-NZ" sz="2000" dirty="0">
                <a:latin typeface="Titillium Web"/>
              </a:rPr>
              <a:t> also accessed from Summary Page</a:t>
            </a:r>
            <a:endParaRPr lang="en-US" sz="2000" dirty="0">
              <a:latin typeface="Titillium Web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535873" y="3370669"/>
            <a:ext cx="4266142" cy="2296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  <a:endCxn id="7" idx="0"/>
          </p:cNvCxnSpPr>
          <p:nvPr/>
        </p:nvCxnSpPr>
        <p:spPr>
          <a:xfrm flipH="1">
            <a:off x="7835689" y="2893586"/>
            <a:ext cx="264704" cy="79382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3041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13" grpId="0" animBg="1"/>
      <p:bldP spid="7" grpId="0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BCF1AF7-AF8F-4E18-A796-8C9892ABED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3115" y="2977120"/>
            <a:ext cx="4208145" cy="222942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C4312BC-4834-43CA-B135-931A2877F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476672"/>
            <a:ext cx="82811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NZ" sz="2800" u="sng" dirty="0">
                <a:latin typeface="Titillium Web"/>
              </a:rPr>
              <a:t>HOW TO ENTER: Dialysis Access changes</a:t>
            </a:r>
            <a:endParaRPr lang="en-US" sz="2800" dirty="0">
              <a:latin typeface="Titillium Web"/>
            </a:endParaRP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</p:cNvCxnSpPr>
          <p:nvPr/>
        </p:nvCxnSpPr>
        <p:spPr>
          <a:xfrm flipH="1" flipV="1">
            <a:off x="2242674" y="2477245"/>
            <a:ext cx="1537238" cy="17868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A366CAEB-87A1-402E-89EA-CBF455ACB8D2}"/>
              </a:ext>
            </a:extLst>
          </p:cNvPr>
          <p:cNvSpPr/>
          <p:nvPr/>
        </p:nvSpPr>
        <p:spPr>
          <a:xfrm flipH="1">
            <a:off x="601715" y="2334682"/>
            <a:ext cx="1810044" cy="2531285"/>
          </a:xfrm>
          <a:prstGeom prst="rect">
            <a:avLst/>
          </a:prstGeom>
          <a:noFill/>
          <a:ln w="28575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2A2F4AC-A6A4-492F-A305-C68DFCF7C304}"/>
              </a:ext>
            </a:extLst>
          </p:cNvPr>
          <p:cNvCxnSpPr>
            <a:cxnSpLocks/>
          </p:cNvCxnSpPr>
          <p:nvPr/>
        </p:nvCxnSpPr>
        <p:spPr>
          <a:xfrm flipH="1" flipV="1">
            <a:off x="2123728" y="3802429"/>
            <a:ext cx="1656184" cy="46166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B82FB328-91DC-40A9-95C1-8A057AF1C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5872" y="1180520"/>
            <a:ext cx="4307376" cy="17543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NZ" dirty="0">
                <a:latin typeface="Titillium Web"/>
              </a:rPr>
              <a:t>Click on New Events – </a:t>
            </a:r>
            <a:r>
              <a:rPr lang="en-NZ" dirty="0" err="1">
                <a:latin typeface="Titillium Web"/>
              </a:rPr>
              <a:t>QuickLinks</a:t>
            </a:r>
            <a:endParaRPr lang="en-NZ" dirty="0">
              <a:latin typeface="Titillium Web"/>
            </a:endParaRPr>
          </a:p>
          <a:p>
            <a:pPr marL="342900" indent="-342900">
              <a:buAutoNum type="arabicPeriod"/>
            </a:pPr>
            <a:r>
              <a:rPr lang="en-NZ" dirty="0">
                <a:latin typeface="Titillium Web"/>
              </a:rPr>
              <a:t>Choose “Access related entries”</a:t>
            </a:r>
          </a:p>
          <a:p>
            <a:pPr marL="342900" indent="-342900">
              <a:buAutoNum type="arabicPeriod"/>
            </a:pPr>
            <a:r>
              <a:rPr lang="en-NZ" dirty="0">
                <a:latin typeface="Titillium Web"/>
              </a:rPr>
              <a:t>Click on drop down and select the RRT plan for patient</a:t>
            </a:r>
          </a:p>
          <a:p>
            <a:pPr marL="342900" indent="-342900">
              <a:buAutoNum type="arabicPeriod"/>
            </a:pPr>
            <a:r>
              <a:rPr lang="en-NZ" dirty="0">
                <a:latin typeface="Titillium Web"/>
              </a:rPr>
              <a:t>In </a:t>
            </a:r>
            <a:r>
              <a:rPr lang="en-NZ" dirty="0" err="1">
                <a:latin typeface="Titillium Web"/>
              </a:rPr>
              <a:t>FreeText</a:t>
            </a:r>
            <a:r>
              <a:rPr lang="en-NZ" dirty="0">
                <a:latin typeface="Titillium Web"/>
              </a:rPr>
              <a:t> you can type more details of the Plan if required</a:t>
            </a:r>
            <a:endParaRPr lang="en-NZ" sz="800" dirty="0">
              <a:latin typeface="Titillium Web"/>
            </a:endParaRPr>
          </a:p>
        </p:txBody>
      </p:sp>
      <p:sp>
        <p:nvSpPr>
          <p:cNvPr id="33" name="AutoShape 12">
            <a:extLst>
              <a:ext uri="{FF2B5EF4-FFF2-40B4-BE49-F238E27FC236}">
                <a16:creationId xmlns:a16="http://schemas.microsoft.com/office/drawing/2014/main" id="{BF94DEC7-8990-4B39-A4BF-BA6AA5A02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4875" y="6021388"/>
            <a:ext cx="1944688" cy="720725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25400">
            <a:solidFill>
              <a:srgbClr val="3333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defRPr/>
            </a:pPr>
            <a:r>
              <a:rPr lang="en-NZ" sz="1400" b="1" u="sng" dirty="0">
                <a:solidFill>
                  <a:srgbClr val="3333FF"/>
                </a:solidFill>
                <a:effectLst/>
                <a:latin typeface="Titillium Web"/>
                <a:ea typeface="Arial Unicode MS" pitchFamily="34" charset="-128"/>
                <a:cs typeface="Arial Unicode MS" pitchFamily="34" charset="-128"/>
              </a:rPr>
              <a:t>Events: HOW TO?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b="1" dirty="0">
                <a:solidFill>
                  <a:srgbClr val="3333FF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Quick Links: RRT Access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solidFill>
                  <a:schemeClr val="tx1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Using Forms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solidFill>
                  <a:schemeClr val="tx1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Attachments</a:t>
            </a:r>
            <a:endParaRPr lang="en-GB" sz="1100" dirty="0">
              <a:solidFill>
                <a:schemeClr val="tx1"/>
              </a:solidFill>
              <a:latin typeface="Titillium Web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D998775-5938-4150-B919-0F9038CBB8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151" y="1196752"/>
            <a:ext cx="3758092" cy="387773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366CAEB-87A1-402E-89EA-CBF455ACB8D2}"/>
              </a:ext>
            </a:extLst>
          </p:cNvPr>
          <p:cNvSpPr/>
          <p:nvPr/>
        </p:nvSpPr>
        <p:spPr>
          <a:xfrm flipH="1">
            <a:off x="2123728" y="2752386"/>
            <a:ext cx="1566112" cy="172558"/>
          </a:xfrm>
          <a:prstGeom prst="rect">
            <a:avLst/>
          </a:prstGeom>
          <a:noFill/>
          <a:ln w="28575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</p:cNvCxnSpPr>
          <p:nvPr/>
        </p:nvCxnSpPr>
        <p:spPr>
          <a:xfrm flipH="1">
            <a:off x="2663507" y="1412776"/>
            <a:ext cx="1872365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  <a:endCxn id="13" idx="1"/>
          </p:cNvCxnSpPr>
          <p:nvPr/>
        </p:nvCxnSpPr>
        <p:spPr>
          <a:xfrm flipH="1">
            <a:off x="3689840" y="2028882"/>
            <a:ext cx="846032" cy="80978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296307" y="3717032"/>
            <a:ext cx="12934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Titillium Web"/>
              </a:rPr>
              <a:t>Type more details</a:t>
            </a:r>
          </a:p>
          <a:p>
            <a:pPr algn="ctr"/>
            <a:r>
              <a:rPr lang="en-US" sz="1200" dirty="0">
                <a:latin typeface="Titillium Web"/>
              </a:rPr>
              <a:t> here</a:t>
            </a:r>
            <a:endParaRPr lang="en-NZ" sz="1200" dirty="0">
              <a:latin typeface="Titillium Web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82FB328-91DC-40A9-95C1-8A057AF1C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3532" y="5301208"/>
            <a:ext cx="433694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en-NZ" sz="1200" dirty="0">
                <a:latin typeface="Titillium Web"/>
              </a:rPr>
              <a:t>Click on drop down and select the Access change, </a:t>
            </a:r>
            <a:r>
              <a:rPr lang="en-NZ" sz="1200" dirty="0" err="1">
                <a:latin typeface="Titillium Web"/>
              </a:rPr>
              <a:t>ie</a:t>
            </a:r>
            <a:r>
              <a:rPr lang="en-NZ" sz="1200" dirty="0">
                <a:latin typeface="Titillium Web"/>
              </a:rPr>
              <a:t> CREATE or REMOVE or PROBLEMS. The you can choose the type of access and what was done with the access.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  <a:stCxn id="22" idx="0"/>
          </p:cNvCxnSpPr>
          <p:nvPr/>
        </p:nvCxnSpPr>
        <p:spPr>
          <a:xfrm flipH="1" flipV="1">
            <a:off x="5763536" y="3947864"/>
            <a:ext cx="888466" cy="13533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</p:cNvCxnSpPr>
          <p:nvPr/>
        </p:nvCxnSpPr>
        <p:spPr>
          <a:xfrm flipH="1">
            <a:off x="7524328" y="2780928"/>
            <a:ext cx="576064" cy="93610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DC4312BC-4834-43CA-B135-931A2877F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5239653"/>
            <a:ext cx="393495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NZ" sz="2000" dirty="0">
                <a:latin typeface="Titillium Web"/>
              </a:rPr>
              <a:t>NOTE: Some </a:t>
            </a:r>
            <a:r>
              <a:rPr lang="en-NZ" sz="2000" dirty="0" err="1">
                <a:latin typeface="Titillium Web"/>
              </a:rPr>
              <a:t>QuickLinks</a:t>
            </a:r>
            <a:r>
              <a:rPr lang="en-NZ" sz="2000" dirty="0">
                <a:latin typeface="Titillium Web"/>
              </a:rPr>
              <a:t> also accessed from Summary Page</a:t>
            </a:r>
            <a:endParaRPr lang="en-US" sz="2000" dirty="0">
              <a:latin typeface="Titillium Web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5E230B7-B268-43E6-ADA3-BD7BAF8D2E15}"/>
              </a:ext>
            </a:extLst>
          </p:cNvPr>
          <p:cNvCxnSpPr>
            <a:cxnSpLocks/>
          </p:cNvCxnSpPr>
          <p:nvPr/>
        </p:nvCxnSpPr>
        <p:spPr>
          <a:xfrm flipV="1">
            <a:off x="3923928" y="3462435"/>
            <a:ext cx="1296144" cy="178638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2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13" grpId="0" animBg="1"/>
      <p:bldP spid="7" grpId="0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DC303C0-F094-4A85-A683-8025DDC290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4598" y="3063615"/>
            <a:ext cx="4438650" cy="241458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C4312BC-4834-43CA-B135-931A2877F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476672"/>
            <a:ext cx="82811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NZ" sz="2800" u="sng" dirty="0">
                <a:latin typeface="Titillium Web"/>
              </a:rPr>
              <a:t>HOW TO ENTER: Change in RRT modality</a:t>
            </a:r>
            <a:endParaRPr lang="en-US" sz="2800" dirty="0">
              <a:latin typeface="Titillium Web"/>
            </a:endParaRP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</p:cNvCxnSpPr>
          <p:nvPr/>
        </p:nvCxnSpPr>
        <p:spPr>
          <a:xfrm flipH="1" flipV="1">
            <a:off x="2242674" y="2477245"/>
            <a:ext cx="1537238" cy="17868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A366CAEB-87A1-402E-89EA-CBF455ACB8D2}"/>
              </a:ext>
            </a:extLst>
          </p:cNvPr>
          <p:cNvSpPr/>
          <p:nvPr/>
        </p:nvSpPr>
        <p:spPr>
          <a:xfrm flipH="1">
            <a:off x="601715" y="2334682"/>
            <a:ext cx="1810044" cy="2531285"/>
          </a:xfrm>
          <a:prstGeom prst="rect">
            <a:avLst/>
          </a:prstGeom>
          <a:noFill/>
          <a:ln w="28575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2A2F4AC-A6A4-492F-A305-C68DFCF7C304}"/>
              </a:ext>
            </a:extLst>
          </p:cNvPr>
          <p:cNvCxnSpPr>
            <a:cxnSpLocks/>
          </p:cNvCxnSpPr>
          <p:nvPr/>
        </p:nvCxnSpPr>
        <p:spPr>
          <a:xfrm flipH="1" flipV="1">
            <a:off x="2123728" y="3802429"/>
            <a:ext cx="1656184" cy="46166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B82FB328-91DC-40A9-95C1-8A057AF1C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5872" y="1180520"/>
            <a:ext cx="4307376" cy="17543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NZ" dirty="0">
                <a:latin typeface="Titillium Web"/>
              </a:rPr>
              <a:t>Click on New Events – </a:t>
            </a:r>
            <a:r>
              <a:rPr lang="en-NZ" dirty="0" err="1">
                <a:latin typeface="Titillium Web"/>
              </a:rPr>
              <a:t>QuickLinks</a:t>
            </a:r>
            <a:endParaRPr lang="en-NZ" dirty="0">
              <a:latin typeface="Titillium Web"/>
            </a:endParaRPr>
          </a:p>
          <a:p>
            <a:pPr marL="342900" indent="-342900">
              <a:buAutoNum type="arabicPeriod"/>
            </a:pPr>
            <a:r>
              <a:rPr lang="en-NZ" dirty="0">
                <a:latin typeface="Titillium Web"/>
              </a:rPr>
              <a:t>Choose “Change RRT mode”</a:t>
            </a:r>
          </a:p>
          <a:p>
            <a:pPr marL="342900" indent="-342900">
              <a:buAutoNum type="arabicPeriod"/>
            </a:pPr>
            <a:r>
              <a:rPr lang="en-NZ" dirty="0">
                <a:latin typeface="Titillium Web"/>
              </a:rPr>
              <a:t>Click on drop down and select the RRT modality change</a:t>
            </a:r>
          </a:p>
          <a:p>
            <a:pPr marL="342900" indent="-342900">
              <a:buAutoNum type="arabicPeriod"/>
            </a:pPr>
            <a:r>
              <a:rPr lang="en-NZ" dirty="0">
                <a:latin typeface="Titillium Web"/>
              </a:rPr>
              <a:t>In </a:t>
            </a:r>
            <a:r>
              <a:rPr lang="en-NZ" dirty="0" err="1">
                <a:latin typeface="Titillium Web"/>
              </a:rPr>
              <a:t>FreeText</a:t>
            </a:r>
            <a:r>
              <a:rPr lang="en-NZ" dirty="0">
                <a:latin typeface="Titillium Web"/>
              </a:rPr>
              <a:t> you can type more details of the Plan if required</a:t>
            </a:r>
            <a:endParaRPr lang="en-NZ" sz="800" dirty="0">
              <a:latin typeface="Titillium Web"/>
            </a:endParaRPr>
          </a:p>
        </p:txBody>
      </p:sp>
      <p:sp>
        <p:nvSpPr>
          <p:cNvPr id="33" name="AutoShape 12">
            <a:extLst>
              <a:ext uri="{FF2B5EF4-FFF2-40B4-BE49-F238E27FC236}">
                <a16:creationId xmlns:a16="http://schemas.microsoft.com/office/drawing/2014/main" id="{BF94DEC7-8990-4B39-A4BF-BA6AA5A02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4875" y="6021388"/>
            <a:ext cx="1944688" cy="720725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25400">
            <a:solidFill>
              <a:srgbClr val="3333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defRPr/>
            </a:pPr>
            <a:r>
              <a:rPr lang="en-NZ" sz="1400" b="1" u="sng" dirty="0">
                <a:solidFill>
                  <a:srgbClr val="3333FF"/>
                </a:solidFill>
                <a:effectLst/>
                <a:latin typeface="Titillium Web"/>
                <a:ea typeface="Arial Unicode MS" pitchFamily="34" charset="-128"/>
                <a:cs typeface="Arial Unicode MS" pitchFamily="34" charset="-128"/>
              </a:rPr>
              <a:t>Events: HOW TO?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b="1" dirty="0">
                <a:solidFill>
                  <a:srgbClr val="3333FF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Quick Links: RRT Change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solidFill>
                  <a:schemeClr val="tx1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Using Forms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solidFill>
                  <a:schemeClr val="tx1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Attachments</a:t>
            </a:r>
            <a:endParaRPr lang="en-GB" sz="1100" dirty="0">
              <a:solidFill>
                <a:schemeClr val="tx1"/>
              </a:solidFill>
              <a:latin typeface="Titillium Web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D998775-5938-4150-B919-0F9038CBB8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151" y="1196752"/>
            <a:ext cx="3758092" cy="387773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366CAEB-87A1-402E-89EA-CBF455ACB8D2}"/>
              </a:ext>
            </a:extLst>
          </p:cNvPr>
          <p:cNvSpPr/>
          <p:nvPr/>
        </p:nvSpPr>
        <p:spPr>
          <a:xfrm flipH="1">
            <a:off x="2123728" y="2924944"/>
            <a:ext cx="1566112" cy="172558"/>
          </a:xfrm>
          <a:prstGeom prst="rect">
            <a:avLst/>
          </a:prstGeom>
          <a:noFill/>
          <a:ln w="28575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</p:cNvCxnSpPr>
          <p:nvPr/>
        </p:nvCxnSpPr>
        <p:spPr>
          <a:xfrm flipH="1">
            <a:off x="2663507" y="1412776"/>
            <a:ext cx="1872365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  <a:endCxn id="13" idx="1"/>
          </p:cNvCxnSpPr>
          <p:nvPr/>
        </p:nvCxnSpPr>
        <p:spPr>
          <a:xfrm flipH="1">
            <a:off x="3689840" y="2201440"/>
            <a:ext cx="846032" cy="80978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531490" y="3715810"/>
            <a:ext cx="29289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Titillium Web"/>
              </a:rPr>
              <a:t>Type more details  here</a:t>
            </a:r>
            <a:endParaRPr lang="en-NZ" sz="1200" dirty="0">
              <a:latin typeface="Titillium Web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82FB328-91DC-40A9-95C1-8A057AF1C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0243" y="5415607"/>
            <a:ext cx="4490229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en-NZ" sz="1200" dirty="0">
                <a:latin typeface="Titillium Web"/>
              </a:rPr>
              <a:t>Click on drop down and select the RRT modality change you want to enter: Make sure you follow exact prescribed options for your unit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  <a:stCxn id="22" idx="0"/>
            <a:endCxn id="7" idx="1"/>
          </p:cNvCxnSpPr>
          <p:nvPr/>
        </p:nvCxnSpPr>
        <p:spPr>
          <a:xfrm flipH="1" flipV="1">
            <a:off x="5531490" y="3854310"/>
            <a:ext cx="1043868" cy="156129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</p:cNvCxnSpPr>
          <p:nvPr/>
        </p:nvCxnSpPr>
        <p:spPr>
          <a:xfrm flipH="1">
            <a:off x="7524328" y="2780928"/>
            <a:ext cx="576064" cy="93610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DC4312BC-4834-43CA-B135-931A2877F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5239653"/>
            <a:ext cx="393495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NZ" sz="2000" dirty="0">
                <a:latin typeface="Titillium Web"/>
              </a:rPr>
              <a:t>NOTE: Some </a:t>
            </a:r>
            <a:r>
              <a:rPr lang="en-NZ" sz="2000" dirty="0" err="1">
                <a:latin typeface="Titillium Web"/>
              </a:rPr>
              <a:t>QuickLinks</a:t>
            </a:r>
            <a:r>
              <a:rPr lang="en-NZ" sz="2000" dirty="0">
                <a:latin typeface="Titillium Web"/>
              </a:rPr>
              <a:t> also accessed from Summary Page</a:t>
            </a:r>
            <a:endParaRPr lang="en-US" sz="2000" dirty="0">
              <a:latin typeface="Titillium Web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5E230B7-B268-43E6-ADA3-BD7BAF8D2E15}"/>
              </a:ext>
            </a:extLst>
          </p:cNvPr>
          <p:cNvCxnSpPr>
            <a:cxnSpLocks/>
          </p:cNvCxnSpPr>
          <p:nvPr/>
        </p:nvCxnSpPr>
        <p:spPr>
          <a:xfrm flipV="1">
            <a:off x="3923928" y="3243847"/>
            <a:ext cx="982876" cy="200497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9480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13" grpId="0" animBg="1"/>
      <p:bldP spid="7" grpId="0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5C8FB3B-777C-4845-8B53-2C1BED6789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8500" y="3112211"/>
            <a:ext cx="4261104" cy="203454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C4312BC-4834-43CA-B135-931A2877F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476672"/>
            <a:ext cx="82811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NZ" sz="2800" u="sng" dirty="0">
                <a:latin typeface="Titillium Web"/>
              </a:rPr>
              <a:t>HOW TO ENTER: Change in Transplant status</a:t>
            </a:r>
            <a:endParaRPr lang="en-US" sz="2800" dirty="0">
              <a:latin typeface="Titillium Web"/>
            </a:endParaRP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</p:cNvCxnSpPr>
          <p:nvPr/>
        </p:nvCxnSpPr>
        <p:spPr>
          <a:xfrm flipH="1" flipV="1">
            <a:off x="2242674" y="2477245"/>
            <a:ext cx="1537238" cy="17868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A366CAEB-87A1-402E-89EA-CBF455ACB8D2}"/>
              </a:ext>
            </a:extLst>
          </p:cNvPr>
          <p:cNvSpPr/>
          <p:nvPr/>
        </p:nvSpPr>
        <p:spPr>
          <a:xfrm flipH="1">
            <a:off x="601715" y="2334682"/>
            <a:ext cx="1810044" cy="2531285"/>
          </a:xfrm>
          <a:prstGeom prst="rect">
            <a:avLst/>
          </a:prstGeom>
          <a:noFill/>
          <a:ln w="28575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2A2F4AC-A6A4-492F-A305-C68DFCF7C304}"/>
              </a:ext>
            </a:extLst>
          </p:cNvPr>
          <p:cNvCxnSpPr>
            <a:cxnSpLocks/>
          </p:cNvCxnSpPr>
          <p:nvPr/>
        </p:nvCxnSpPr>
        <p:spPr>
          <a:xfrm flipH="1" flipV="1">
            <a:off x="2123728" y="3802429"/>
            <a:ext cx="1656184" cy="46166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B82FB328-91DC-40A9-95C1-8A057AF1C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5872" y="1180520"/>
            <a:ext cx="4307376" cy="17543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NZ" dirty="0">
                <a:latin typeface="Titillium Web"/>
              </a:rPr>
              <a:t>Click on New Events – </a:t>
            </a:r>
            <a:r>
              <a:rPr lang="en-NZ" dirty="0" err="1">
                <a:latin typeface="Titillium Web"/>
              </a:rPr>
              <a:t>QuickLinks</a:t>
            </a:r>
            <a:endParaRPr lang="en-NZ" dirty="0">
              <a:latin typeface="Titillium Web"/>
            </a:endParaRPr>
          </a:p>
          <a:p>
            <a:pPr marL="342900" indent="-342900">
              <a:buAutoNum type="arabicPeriod"/>
            </a:pPr>
            <a:r>
              <a:rPr lang="en-NZ" dirty="0">
                <a:latin typeface="Titillium Web"/>
              </a:rPr>
              <a:t>Choose “Transplant status”</a:t>
            </a:r>
          </a:p>
          <a:p>
            <a:pPr marL="342900" indent="-342900">
              <a:buAutoNum type="arabicPeriod"/>
            </a:pPr>
            <a:r>
              <a:rPr lang="en-NZ" dirty="0">
                <a:latin typeface="Titillium Web"/>
              </a:rPr>
              <a:t>Click on drop down and select the CHANGE in </a:t>
            </a:r>
            <a:r>
              <a:rPr lang="en-NZ" dirty="0" err="1">
                <a:latin typeface="Titillium Web"/>
              </a:rPr>
              <a:t>Tplant</a:t>
            </a:r>
            <a:r>
              <a:rPr lang="en-NZ" dirty="0">
                <a:latin typeface="Titillium Web"/>
              </a:rPr>
              <a:t> status</a:t>
            </a:r>
          </a:p>
          <a:p>
            <a:pPr marL="342900" indent="-342900">
              <a:buAutoNum type="arabicPeriod"/>
            </a:pPr>
            <a:r>
              <a:rPr lang="en-NZ" dirty="0">
                <a:latin typeface="Titillium Web"/>
              </a:rPr>
              <a:t>In </a:t>
            </a:r>
            <a:r>
              <a:rPr lang="en-NZ" dirty="0" err="1">
                <a:latin typeface="Titillium Web"/>
              </a:rPr>
              <a:t>FreeText</a:t>
            </a:r>
            <a:r>
              <a:rPr lang="en-NZ" dirty="0">
                <a:latin typeface="Titillium Web"/>
              </a:rPr>
              <a:t> you can type more details of the Plan if required</a:t>
            </a:r>
            <a:endParaRPr lang="en-NZ" sz="800" dirty="0">
              <a:latin typeface="Titillium Web"/>
            </a:endParaRPr>
          </a:p>
        </p:txBody>
      </p:sp>
      <p:sp>
        <p:nvSpPr>
          <p:cNvPr id="33" name="AutoShape 12">
            <a:extLst>
              <a:ext uri="{FF2B5EF4-FFF2-40B4-BE49-F238E27FC236}">
                <a16:creationId xmlns:a16="http://schemas.microsoft.com/office/drawing/2014/main" id="{BF94DEC7-8990-4B39-A4BF-BA6AA5A02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4875" y="6021388"/>
            <a:ext cx="1944688" cy="720725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25400">
            <a:solidFill>
              <a:srgbClr val="3333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defRPr/>
            </a:pPr>
            <a:r>
              <a:rPr lang="en-NZ" sz="1400" b="1" u="sng" dirty="0">
                <a:solidFill>
                  <a:srgbClr val="3333FF"/>
                </a:solidFill>
                <a:effectLst/>
                <a:latin typeface="Titillium Web"/>
                <a:ea typeface="Arial Unicode MS" pitchFamily="34" charset="-128"/>
                <a:cs typeface="Arial Unicode MS" pitchFamily="34" charset="-128"/>
              </a:rPr>
              <a:t>Events: HOW TO?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b="1" dirty="0">
                <a:solidFill>
                  <a:srgbClr val="3333FF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Quick Links: Transplants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solidFill>
                  <a:schemeClr val="tx1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Using Forms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solidFill>
                  <a:schemeClr val="tx1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Attachments</a:t>
            </a:r>
            <a:endParaRPr lang="en-GB" sz="1100" dirty="0">
              <a:solidFill>
                <a:schemeClr val="tx1"/>
              </a:solidFill>
              <a:latin typeface="Titillium Web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D998775-5938-4150-B919-0F9038CBB8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151" y="1196752"/>
            <a:ext cx="3758092" cy="387773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366CAEB-87A1-402E-89EA-CBF455ACB8D2}"/>
              </a:ext>
            </a:extLst>
          </p:cNvPr>
          <p:cNvSpPr/>
          <p:nvPr/>
        </p:nvSpPr>
        <p:spPr>
          <a:xfrm flipH="1">
            <a:off x="2123728" y="3112426"/>
            <a:ext cx="1566112" cy="172558"/>
          </a:xfrm>
          <a:prstGeom prst="rect">
            <a:avLst/>
          </a:prstGeom>
          <a:noFill/>
          <a:ln w="28575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</p:cNvCxnSpPr>
          <p:nvPr/>
        </p:nvCxnSpPr>
        <p:spPr>
          <a:xfrm flipH="1">
            <a:off x="2663507" y="1412776"/>
            <a:ext cx="1872365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  <a:endCxn id="13" idx="1"/>
          </p:cNvCxnSpPr>
          <p:nvPr/>
        </p:nvCxnSpPr>
        <p:spPr>
          <a:xfrm flipH="1">
            <a:off x="3689840" y="2388922"/>
            <a:ext cx="846032" cy="80978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531490" y="3715810"/>
            <a:ext cx="29289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Titillium Web"/>
              </a:rPr>
              <a:t>Type more details  here</a:t>
            </a:r>
            <a:endParaRPr lang="en-NZ" sz="1200" dirty="0">
              <a:latin typeface="Titillium Web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82FB328-91DC-40A9-95C1-8A057AF1C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0243" y="5415607"/>
            <a:ext cx="4490229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en-NZ" sz="1200" dirty="0">
                <a:latin typeface="Titillium Web"/>
              </a:rPr>
              <a:t>Click on drop down and select the RRT modality change you want to enter: Make sure you follow exact prescribed options for your unit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  <a:stCxn id="22" idx="0"/>
            <a:endCxn id="7" idx="1"/>
          </p:cNvCxnSpPr>
          <p:nvPr/>
        </p:nvCxnSpPr>
        <p:spPr>
          <a:xfrm flipH="1" flipV="1">
            <a:off x="5531490" y="3854310"/>
            <a:ext cx="1043868" cy="156129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</p:cNvCxnSpPr>
          <p:nvPr/>
        </p:nvCxnSpPr>
        <p:spPr>
          <a:xfrm flipH="1">
            <a:off x="7524328" y="2780928"/>
            <a:ext cx="576064" cy="93610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DC4312BC-4834-43CA-B135-931A2877F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5239653"/>
            <a:ext cx="393495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NZ" sz="2000" dirty="0">
                <a:latin typeface="Titillium Web"/>
              </a:rPr>
              <a:t>NOTE: Some </a:t>
            </a:r>
            <a:r>
              <a:rPr lang="en-NZ" sz="2000" dirty="0" err="1">
                <a:latin typeface="Titillium Web"/>
              </a:rPr>
              <a:t>QuickLinks</a:t>
            </a:r>
            <a:r>
              <a:rPr lang="en-NZ" sz="2000" dirty="0">
                <a:latin typeface="Titillium Web"/>
              </a:rPr>
              <a:t> also accessed from Summary Page</a:t>
            </a:r>
            <a:endParaRPr lang="en-US" sz="2000" dirty="0">
              <a:latin typeface="Titillium Web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5E230B7-B268-43E6-ADA3-BD7BAF8D2E15}"/>
              </a:ext>
            </a:extLst>
          </p:cNvPr>
          <p:cNvCxnSpPr>
            <a:cxnSpLocks/>
          </p:cNvCxnSpPr>
          <p:nvPr/>
        </p:nvCxnSpPr>
        <p:spPr>
          <a:xfrm flipV="1">
            <a:off x="3923928" y="3243847"/>
            <a:ext cx="982876" cy="200497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8271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13" grpId="0" animBg="1"/>
      <p:bldP spid="7" grpId="0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44A72FAF-D657-48B2-A16B-1B3BCD104E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7203" y="1480682"/>
            <a:ext cx="6203347" cy="382304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C4312BC-4834-43CA-B135-931A2877F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476672"/>
            <a:ext cx="82811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NZ" sz="2800" u="sng" dirty="0">
                <a:latin typeface="Titillium Web"/>
              </a:rPr>
              <a:t>Using FORMS to enter Clinical events</a:t>
            </a:r>
            <a:endParaRPr lang="en-US" sz="2800" dirty="0">
              <a:latin typeface="Titillium Web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9E03AC6-3929-49AA-85C3-2C135DA7E8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1264" y="1578712"/>
            <a:ext cx="3193552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wrap="square">
            <a:spAutoFit/>
          </a:bodyPr>
          <a:lstStyle/>
          <a:p>
            <a:r>
              <a:rPr lang="en-NZ" dirty="0">
                <a:latin typeface="Titillium Web"/>
              </a:rPr>
              <a:t>For entering clusters of events associated with each other</a:t>
            </a:r>
          </a:p>
          <a:p>
            <a:pPr algn="ctr"/>
            <a:r>
              <a:rPr lang="en-NZ" sz="1200" dirty="0">
                <a:latin typeface="Titillium Web"/>
              </a:rPr>
              <a:t>Easier to enter data in clusters</a:t>
            </a:r>
            <a:endParaRPr lang="en-NZ" sz="800" dirty="0">
              <a:latin typeface="Titillium Web"/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27817BC0-7C8C-4967-8140-A08599B36AF7}"/>
              </a:ext>
            </a:extLst>
          </p:cNvPr>
          <p:cNvCxnSpPr>
            <a:cxnSpLocks/>
            <a:stCxn id="35" idx="3"/>
            <a:endCxn id="29" idx="3"/>
          </p:cNvCxnSpPr>
          <p:nvPr/>
        </p:nvCxnSpPr>
        <p:spPr>
          <a:xfrm>
            <a:off x="2771800" y="1586409"/>
            <a:ext cx="720078" cy="352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EFD8518D-E71B-4010-BE90-9C0187626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741" y="1124744"/>
            <a:ext cx="2301059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wrap="square">
            <a:spAutoFit/>
          </a:bodyPr>
          <a:lstStyle/>
          <a:p>
            <a:r>
              <a:rPr lang="en-NZ" dirty="0">
                <a:latin typeface="Titillium Web"/>
              </a:rPr>
              <a:t>New events on Forms</a:t>
            </a:r>
          </a:p>
          <a:p>
            <a:r>
              <a:rPr lang="en-NZ" sz="1200" dirty="0">
                <a:latin typeface="Titillium Web"/>
              </a:rPr>
              <a:t>Data items collected together combined in forms. These forms can be created on request</a:t>
            </a:r>
            <a:endParaRPr lang="en-NZ" sz="800" dirty="0">
              <a:latin typeface="Titillium Web"/>
            </a:endParaRP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5FC187E-083F-4DDD-B04B-67EA23BA6A8F}"/>
              </a:ext>
            </a:extLst>
          </p:cNvPr>
          <p:cNvCxnSpPr>
            <a:cxnSpLocks/>
            <a:stCxn id="32" idx="1"/>
          </p:cNvCxnSpPr>
          <p:nvPr/>
        </p:nvCxnSpPr>
        <p:spPr>
          <a:xfrm flipH="1">
            <a:off x="4145858" y="1994211"/>
            <a:ext cx="1395406" cy="76618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A366CAEB-87A1-402E-89EA-CBF455ACB8D2}"/>
              </a:ext>
            </a:extLst>
          </p:cNvPr>
          <p:cNvSpPr/>
          <p:nvPr/>
        </p:nvSpPr>
        <p:spPr>
          <a:xfrm flipH="1">
            <a:off x="3491878" y="1772816"/>
            <a:ext cx="432049" cy="331585"/>
          </a:xfrm>
          <a:prstGeom prst="rect">
            <a:avLst/>
          </a:prstGeom>
          <a:noFill/>
          <a:ln w="28575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2A2F4AC-A6A4-492F-A305-C68DFCF7C304}"/>
              </a:ext>
            </a:extLst>
          </p:cNvPr>
          <p:cNvCxnSpPr>
            <a:cxnSpLocks/>
            <a:stCxn id="32" idx="2"/>
          </p:cNvCxnSpPr>
          <p:nvPr/>
        </p:nvCxnSpPr>
        <p:spPr>
          <a:xfrm flipH="1">
            <a:off x="5292080" y="2409709"/>
            <a:ext cx="1845960" cy="80326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A46FB5C-D46E-4B2D-916F-B7B1C9C35F86}"/>
              </a:ext>
            </a:extLst>
          </p:cNvPr>
          <p:cNvCxnSpPr>
            <a:cxnSpLocks/>
            <a:stCxn id="27" idx="1"/>
          </p:cNvCxnSpPr>
          <p:nvPr/>
        </p:nvCxnSpPr>
        <p:spPr>
          <a:xfrm flipH="1" flipV="1">
            <a:off x="4283968" y="4105543"/>
            <a:ext cx="1740988" cy="130361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6E24D48-8C4D-4BE2-9FAB-415378BF326F}"/>
              </a:ext>
            </a:extLst>
          </p:cNvPr>
          <p:cNvCxnSpPr>
            <a:cxnSpLocks/>
            <a:stCxn id="27" idx="1"/>
          </p:cNvCxnSpPr>
          <p:nvPr/>
        </p:nvCxnSpPr>
        <p:spPr>
          <a:xfrm flipH="1" flipV="1">
            <a:off x="4268876" y="4407079"/>
            <a:ext cx="1756080" cy="100208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768FEC06-4FB9-4DE2-98E5-A1158F4CC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4956" y="5039827"/>
            <a:ext cx="2651500" cy="73866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wrap="square">
            <a:spAutoFit/>
          </a:bodyPr>
          <a:lstStyle/>
          <a:p>
            <a:r>
              <a:rPr lang="en-NZ" dirty="0">
                <a:latin typeface="Titillium Web"/>
              </a:rPr>
              <a:t>With prefilled choices</a:t>
            </a:r>
          </a:p>
          <a:p>
            <a:pPr algn="ctr"/>
            <a:r>
              <a:rPr lang="en-NZ" sz="1200" dirty="0">
                <a:latin typeface="Titillium Web"/>
              </a:rPr>
              <a:t>Most clinical events entered within predefined options</a:t>
            </a:r>
            <a:endParaRPr lang="en-NZ" sz="800" dirty="0">
              <a:latin typeface="Titillium Web"/>
            </a:endParaRPr>
          </a:p>
        </p:txBody>
      </p:sp>
      <p:sp>
        <p:nvSpPr>
          <p:cNvPr id="33" name="AutoShape 12">
            <a:extLst>
              <a:ext uri="{FF2B5EF4-FFF2-40B4-BE49-F238E27FC236}">
                <a16:creationId xmlns:a16="http://schemas.microsoft.com/office/drawing/2014/main" id="{BF94DEC7-8990-4B39-A4BF-BA6AA5A02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4875" y="6021388"/>
            <a:ext cx="1944688" cy="720725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25400">
            <a:solidFill>
              <a:srgbClr val="3333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defRPr/>
            </a:pPr>
            <a:r>
              <a:rPr lang="en-NZ" sz="1400" b="1" u="sng" dirty="0">
                <a:solidFill>
                  <a:srgbClr val="3333FF"/>
                </a:solidFill>
                <a:effectLst/>
                <a:latin typeface="Titillium Web"/>
                <a:ea typeface="Arial Unicode MS" pitchFamily="34" charset="-128"/>
                <a:cs typeface="Arial Unicode MS" pitchFamily="34" charset="-128"/>
              </a:rPr>
              <a:t>Events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latin typeface="Titillium Web"/>
                <a:ea typeface="Arial Unicode MS" pitchFamily="34" charset="-128"/>
                <a:cs typeface="Arial Unicode MS" pitchFamily="34" charset="-128"/>
              </a:rPr>
              <a:t>Quick Links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b="1" dirty="0">
                <a:solidFill>
                  <a:srgbClr val="3333FF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Using Forms 1/4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solidFill>
                  <a:schemeClr val="tx1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Attachments</a:t>
            </a:r>
            <a:endParaRPr lang="en-GB" sz="1100" dirty="0">
              <a:solidFill>
                <a:schemeClr val="tx1"/>
              </a:solidFill>
              <a:latin typeface="Titillium Web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1515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5" grpId="0" animBg="1"/>
      <p:bldP spid="29" grpId="0" animBg="1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548AFA-063B-44BA-963D-A2A4254DB5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464468"/>
            <a:ext cx="8229600" cy="392906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C4312BC-4834-43CA-B135-931A2877F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476672"/>
            <a:ext cx="82811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NZ" sz="2800" u="sng" dirty="0">
                <a:latin typeface="Titillium Web"/>
              </a:rPr>
              <a:t>Using multiple forms to enter events</a:t>
            </a:r>
            <a:endParaRPr lang="en-US" sz="2800" dirty="0">
              <a:latin typeface="Titillium Web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9E03AC6-3929-49AA-85C3-2C135DA7E8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2916" y="1915505"/>
            <a:ext cx="2527476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en-NZ" dirty="0">
                <a:latin typeface="Titillium Web"/>
              </a:rPr>
              <a:t>Form2 used at front end</a:t>
            </a:r>
          </a:p>
          <a:p>
            <a:pPr algn="ctr"/>
            <a:r>
              <a:rPr lang="en-NZ" sz="1200" dirty="0">
                <a:latin typeface="Titillium Web"/>
              </a:rPr>
              <a:t>And allows you to interact with background data and new events simultaneously</a:t>
            </a:r>
            <a:endParaRPr lang="en-NZ" sz="800" dirty="0">
              <a:latin typeface="Titillium Web"/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27817BC0-7C8C-4967-8140-A08599B36AF7}"/>
              </a:ext>
            </a:extLst>
          </p:cNvPr>
          <p:cNvCxnSpPr>
            <a:cxnSpLocks/>
            <a:stCxn id="35" idx="1"/>
          </p:cNvCxnSpPr>
          <p:nvPr/>
        </p:nvCxnSpPr>
        <p:spPr>
          <a:xfrm flipH="1">
            <a:off x="2578420" y="1391290"/>
            <a:ext cx="2785668" cy="17315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EFD8518D-E71B-4010-BE90-9C0187626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088" y="1052736"/>
            <a:ext cx="3384376" cy="67710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en-NZ" dirty="0">
                <a:latin typeface="Titillium Web"/>
              </a:rPr>
              <a:t>Form 1 used on background</a:t>
            </a:r>
            <a:endParaRPr lang="en-NZ" sz="1200" dirty="0">
              <a:latin typeface="Titillium Web"/>
            </a:endParaRPr>
          </a:p>
          <a:p>
            <a:pPr algn="ctr"/>
            <a:r>
              <a:rPr lang="en-NZ" sz="1200" dirty="0">
                <a:latin typeface="Titillium Web"/>
              </a:rPr>
              <a:t>Events sometimes happens at the same time</a:t>
            </a:r>
          </a:p>
          <a:p>
            <a:endParaRPr lang="en-NZ" sz="800" dirty="0">
              <a:latin typeface="Titillium Web"/>
            </a:endParaRP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2A2F4AC-A6A4-492F-A305-C68DFCF7C304}"/>
              </a:ext>
            </a:extLst>
          </p:cNvPr>
          <p:cNvCxnSpPr>
            <a:cxnSpLocks/>
          </p:cNvCxnSpPr>
          <p:nvPr/>
        </p:nvCxnSpPr>
        <p:spPr>
          <a:xfrm>
            <a:off x="6804248" y="2838835"/>
            <a:ext cx="1008112" cy="181142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A46FB5C-D46E-4B2D-916F-B7B1C9C35F86}"/>
              </a:ext>
            </a:extLst>
          </p:cNvPr>
          <p:cNvCxnSpPr>
            <a:cxnSpLocks/>
            <a:stCxn id="27" idx="1"/>
          </p:cNvCxnSpPr>
          <p:nvPr/>
        </p:nvCxnSpPr>
        <p:spPr>
          <a:xfrm flipH="1" flipV="1">
            <a:off x="1187625" y="4005073"/>
            <a:ext cx="552094" cy="115301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768FEC06-4FB9-4DE2-98E5-A1158F4CC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9719" y="4650257"/>
            <a:ext cx="2435476" cy="101566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en-NZ" dirty="0">
                <a:latin typeface="Titillium Web"/>
              </a:rPr>
              <a:t>Background remain and accessible to review</a:t>
            </a:r>
          </a:p>
          <a:p>
            <a:pPr algn="ctr"/>
            <a:r>
              <a:rPr lang="en-NZ" sz="1200" dirty="0">
                <a:latin typeface="Titillium Web"/>
              </a:rPr>
              <a:t>When decision on front end based on historical data</a:t>
            </a:r>
            <a:endParaRPr lang="en-NZ" sz="800" dirty="0">
              <a:latin typeface="Titillium Web"/>
            </a:endParaRPr>
          </a:p>
        </p:txBody>
      </p:sp>
      <p:sp>
        <p:nvSpPr>
          <p:cNvPr id="25" name="AutoShape 12">
            <a:extLst>
              <a:ext uri="{FF2B5EF4-FFF2-40B4-BE49-F238E27FC236}">
                <a16:creationId xmlns:a16="http://schemas.microsoft.com/office/drawing/2014/main" id="{2B7330EC-978E-4E26-A6D0-60C2FB30AE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4875" y="6021388"/>
            <a:ext cx="1944688" cy="720725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25400">
            <a:solidFill>
              <a:srgbClr val="3333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defRPr/>
            </a:pPr>
            <a:r>
              <a:rPr lang="en-NZ" sz="1400" b="1" u="sng" dirty="0">
                <a:solidFill>
                  <a:srgbClr val="3333FF"/>
                </a:solidFill>
                <a:effectLst/>
                <a:latin typeface="Titillium Web"/>
                <a:ea typeface="Arial Unicode MS" pitchFamily="34" charset="-128"/>
                <a:cs typeface="Arial Unicode MS" pitchFamily="34" charset="-128"/>
              </a:rPr>
              <a:t>Events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latin typeface="Titillium Web"/>
                <a:ea typeface="Arial Unicode MS" pitchFamily="34" charset="-128"/>
                <a:cs typeface="Arial Unicode MS" pitchFamily="34" charset="-128"/>
              </a:rPr>
              <a:t>Quick Links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b="1" dirty="0">
                <a:solidFill>
                  <a:srgbClr val="3333FF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Using Forms 2/4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solidFill>
                  <a:schemeClr val="tx1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Attachments</a:t>
            </a:r>
            <a:endParaRPr lang="en-GB" sz="1100" dirty="0">
              <a:solidFill>
                <a:schemeClr val="tx1"/>
              </a:solidFill>
              <a:latin typeface="Titillium Web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6376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5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A683CB0-445A-4C77-8771-F6E583C2A3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266" y="1751892"/>
            <a:ext cx="7374636" cy="360273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C4312BC-4834-43CA-B135-931A2877F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476672"/>
            <a:ext cx="82811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NZ" sz="2800" u="sng" dirty="0">
                <a:latin typeface="Titillium Web"/>
              </a:rPr>
              <a:t>Adding attachments (files) to clinical events</a:t>
            </a:r>
            <a:endParaRPr lang="en-US" sz="2800" dirty="0">
              <a:latin typeface="Titillium Web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9E03AC6-3929-49AA-85C3-2C135DA7E8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643" y="2380904"/>
            <a:ext cx="3193552" cy="67710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wrap="square">
            <a:spAutoFit/>
          </a:bodyPr>
          <a:lstStyle/>
          <a:p>
            <a:r>
              <a:rPr lang="en-NZ" dirty="0">
                <a:latin typeface="Titillium Web"/>
              </a:rPr>
              <a:t>Here you can select to upload</a:t>
            </a:r>
            <a:endParaRPr lang="en-NZ" sz="1200" dirty="0">
              <a:latin typeface="Titillium Web"/>
            </a:endParaRPr>
          </a:p>
          <a:p>
            <a:pPr algn="ctr"/>
            <a:r>
              <a:rPr lang="en-NZ" sz="1200" dirty="0">
                <a:latin typeface="Titillium Web"/>
              </a:rPr>
              <a:t>Just like any other file upload feature</a:t>
            </a:r>
          </a:p>
          <a:p>
            <a:pPr algn="ctr"/>
            <a:endParaRPr lang="en-NZ" sz="800" dirty="0">
              <a:latin typeface="Titillium Web"/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27817BC0-7C8C-4967-8140-A08599B36AF7}"/>
              </a:ext>
            </a:extLst>
          </p:cNvPr>
          <p:cNvCxnSpPr>
            <a:cxnSpLocks/>
            <a:stCxn id="35" idx="3"/>
          </p:cNvCxnSpPr>
          <p:nvPr/>
        </p:nvCxnSpPr>
        <p:spPr>
          <a:xfrm>
            <a:off x="4355976" y="1486379"/>
            <a:ext cx="2593171" cy="136826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EFD8518D-E71B-4010-BE90-9C0187626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266" y="1209380"/>
            <a:ext cx="4023710" cy="55399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wrap="square">
            <a:spAutoFit/>
          </a:bodyPr>
          <a:lstStyle/>
          <a:p>
            <a:r>
              <a:rPr lang="en-NZ" dirty="0">
                <a:latin typeface="Titillium Web"/>
              </a:rPr>
              <a:t>A File can be attached to any event</a:t>
            </a:r>
          </a:p>
          <a:p>
            <a:r>
              <a:rPr lang="en-NZ" sz="1200" dirty="0">
                <a:latin typeface="Titillium Web"/>
              </a:rPr>
              <a:t>After entering any event you can add a file from  your desktop</a:t>
            </a:r>
            <a:endParaRPr lang="en-NZ" sz="800" dirty="0">
              <a:latin typeface="Titillium Web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366CAEB-87A1-402E-89EA-CBF455ACB8D2}"/>
              </a:ext>
            </a:extLst>
          </p:cNvPr>
          <p:cNvSpPr/>
          <p:nvPr/>
        </p:nvSpPr>
        <p:spPr>
          <a:xfrm flipH="1">
            <a:off x="6949147" y="2688851"/>
            <a:ext cx="702849" cy="331585"/>
          </a:xfrm>
          <a:prstGeom prst="rect">
            <a:avLst/>
          </a:prstGeom>
          <a:noFill/>
          <a:ln w="28575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2A2F4AC-A6A4-492F-A305-C68DFCF7C304}"/>
              </a:ext>
            </a:extLst>
          </p:cNvPr>
          <p:cNvCxnSpPr>
            <a:cxnSpLocks/>
            <a:stCxn id="32" idx="3"/>
          </p:cNvCxnSpPr>
          <p:nvPr/>
        </p:nvCxnSpPr>
        <p:spPr>
          <a:xfrm>
            <a:off x="4175195" y="2719458"/>
            <a:ext cx="1044877" cy="47201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A46FB5C-D46E-4B2D-916F-B7B1C9C35F86}"/>
              </a:ext>
            </a:extLst>
          </p:cNvPr>
          <p:cNvCxnSpPr>
            <a:cxnSpLocks/>
            <a:stCxn id="27" idx="1"/>
          </p:cNvCxnSpPr>
          <p:nvPr/>
        </p:nvCxnSpPr>
        <p:spPr>
          <a:xfrm flipH="1" flipV="1">
            <a:off x="4860032" y="4077072"/>
            <a:ext cx="1164924" cy="119713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6E24D48-8C4D-4BE2-9FAB-415378BF326F}"/>
              </a:ext>
            </a:extLst>
          </p:cNvPr>
          <p:cNvCxnSpPr>
            <a:cxnSpLocks/>
            <a:stCxn id="27" idx="1"/>
          </p:cNvCxnSpPr>
          <p:nvPr/>
        </p:nvCxnSpPr>
        <p:spPr>
          <a:xfrm flipH="1" flipV="1">
            <a:off x="3419872" y="4413905"/>
            <a:ext cx="2605084" cy="86030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768FEC06-4FB9-4DE2-98E5-A1158F4CC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4956" y="4797152"/>
            <a:ext cx="2435476" cy="95410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wrap="square">
            <a:spAutoFit/>
          </a:bodyPr>
          <a:lstStyle/>
          <a:p>
            <a:r>
              <a:rPr lang="en-NZ" dirty="0">
                <a:latin typeface="Titillium Web"/>
              </a:rPr>
              <a:t>From your computer you can select any file</a:t>
            </a:r>
          </a:p>
          <a:p>
            <a:pPr algn="ctr"/>
            <a:r>
              <a:rPr lang="en-NZ" sz="1200" dirty="0">
                <a:latin typeface="Titillium Web"/>
              </a:rPr>
              <a:t>Any format allowed</a:t>
            </a:r>
          </a:p>
          <a:p>
            <a:pPr algn="ctr"/>
            <a:endParaRPr lang="en-NZ" sz="800" dirty="0">
              <a:latin typeface="Titillium Web"/>
            </a:endParaRPr>
          </a:p>
        </p:txBody>
      </p:sp>
      <p:sp>
        <p:nvSpPr>
          <p:cNvPr id="33" name="AutoShape 12">
            <a:extLst>
              <a:ext uri="{FF2B5EF4-FFF2-40B4-BE49-F238E27FC236}">
                <a16:creationId xmlns:a16="http://schemas.microsoft.com/office/drawing/2014/main" id="{BF94DEC7-8990-4B39-A4BF-BA6AA5A02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4875" y="6021388"/>
            <a:ext cx="1944688" cy="720725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25400">
            <a:solidFill>
              <a:srgbClr val="3333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defRPr/>
            </a:pPr>
            <a:r>
              <a:rPr lang="en-NZ" sz="1400" b="1" u="sng" dirty="0">
                <a:solidFill>
                  <a:srgbClr val="3333FF"/>
                </a:solidFill>
                <a:effectLst/>
                <a:latin typeface="Titillium Web"/>
                <a:ea typeface="Arial Unicode MS" pitchFamily="34" charset="-128"/>
                <a:cs typeface="Arial Unicode MS" pitchFamily="34" charset="-128"/>
              </a:rPr>
              <a:t>Events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latin typeface="Titillium Web"/>
                <a:ea typeface="Arial Unicode MS" pitchFamily="34" charset="-128"/>
                <a:cs typeface="Arial Unicode MS" pitchFamily="34" charset="-128"/>
              </a:rPr>
              <a:t>Quick Links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latin typeface="Titillium Web"/>
                <a:ea typeface="Arial Unicode MS" pitchFamily="34" charset="-128"/>
                <a:cs typeface="Arial Unicode MS" pitchFamily="34" charset="-128"/>
              </a:rPr>
              <a:t>Using Forms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b="1" dirty="0">
                <a:solidFill>
                  <a:srgbClr val="3333FF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Attachments 1/3</a:t>
            </a:r>
            <a:endParaRPr lang="en-GB" sz="1100" b="1" dirty="0">
              <a:solidFill>
                <a:srgbClr val="3333FF"/>
              </a:solidFill>
              <a:latin typeface="Titillium Web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4001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5" grpId="0" animBg="1"/>
      <p:bldP spid="29" grpId="0" animBg="1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6DD91CC-FFF7-4D79-A06D-38562736D4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975" y="1562100"/>
            <a:ext cx="8020050" cy="37338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C4312BC-4834-43CA-B135-931A2877F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476672"/>
            <a:ext cx="82811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NZ" sz="2800" u="sng" dirty="0">
                <a:latin typeface="Titillium Web"/>
              </a:rPr>
              <a:t>Access to attachments</a:t>
            </a:r>
            <a:endParaRPr lang="en-US" sz="2800" dirty="0">
              <a:latin typeface="Titillium Web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9E03AC6-3929-49AA-85C3-2C135DA7E8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788" y="4116472"/>
            <a:ext cx="3193552" cy="86177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wrap="square">
            <a:spAutoFit/>
          </a:bodyPr>
          <a:lstStyle/>
          <a:p>
            <a:r>
              <a:rPr lang="en-NZ" dirty="0">
                <a:latin typeface="Titillium Web"/>
              </a:rPr>
              <a:t>Description (Name) of file</a:t>
            </a:r>
          </a:p>
          <a:p>
            <a:pPr algn="ctr"/>
            <a:r>
              <a:rPr lang="en-NZ" sz="1200" dirty="0">
                <a:latin typeface="Titillium Web"/>
              </a:rPr>
              <a:t>Best to name the file to allow other users some form of guidance what was attached</a:t>
            </a:r>
          </a:p>
          <a:p>
            <a:pPr algn="ctr"/>
            <a:endParaRPr lang="en-NZ" sz="800" dirty="0">
              <a:latin typeface="Titillium Web"/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27817BC0-7C8C-4967-8140-A08599B36AF7}"/>
              </a:ext>
            </a:extLst>
          </p:cNvPr>
          <p:cNvCxnSpPr>
            <a:cxnSpLocks/>
            <a:stCxn id="35" idx="3"/>
            <a:endCxn id="29" idx="0"/>
          </p:cNvCxnSpPr>
          <p:nvPr/>
        </p:nvCxnSpPr>
        <p:spPr>
          <a:xfrm>
            <a:off x="3923928" y="1422068"/>
            <a:ext cx="612066" cy="50462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EFD8518D-E71B-4010-BE90-9C0187626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266" y="1052736"/>
            <a:ext cx="3591662" cy="73866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wrap="square">
            <a:spAutoFit/>
          </a:bodyPr>
          <a:lstStyle/>
          <a:p>
            <a:r>
              <a:rPr lang="en-NZ" dirty="0">
                <a:latin typeface="Titillium Web"/>
              </a:rPr>
              <a:t>File then accessible for users</a:t>
            </a:r>
          </a:p>
          <a:p>
            <a:r>
              <a:rPr lang="en-NZ" sz="1200" dirty="0">
                <a:latin typeface="Titillium Web"/>
              </a:rPr>
              <a:t>Next time a user access these events, attachments can be opened and viewed</a:t>
            </a:r>
            <a:endParaRPr lang="en-NZ" sz="800" dirty="0">
              <a:latin typeface="Titillium Web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366CAEB-87A1-402E-89EA-CBF455ACB8D2}"/>
              </a:ext>
            </a:extLst>
          </p:cNvPr>
          <p:cNvSpPr/>
          <p:nvPr/>
        </p:nvSpPr>
        <p:spPr>
          <a:xfrm flipH="1">
            <a:off x="3491879" y="1926691"/>
            <a:ext cx="2088231" cy="1235729"/>
          </a:xfrm>
          <a:prstGeom prst="rect">
            <a:avLst/>
          </a:prstGeom>
          <a:noFill/>
          <a:ln w="28575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2A2F4AC-A6A4-492F-A305-C68DFCF7C304}"/>
              </a:ext>
            </a:extLst>
          </p:cNvPr>
          <p:cNvCxnSpPr>
            <a:cxnSpLocks/>
            <a:stCxn id="32" idx="0"/>
          </p:cNvCxnSpPr>
          <p:nvPr/>
        </p:nvCxnSpPr>
        <p:spPr>
          <a:xfrm flipV="1">
            <a:off x="2496564" y="3501008"/>
            <a:ext cx="1139332" cy="61546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A46FB5C-D46E-4B2D-916F-B7B1C9C35F86}"/>
              </a:ext>
            </a:extLst>
          </p:cNvPr>
          <p:cNvCxnSpPr>
            <a:cxnSpLocks/>
            <a:stCxn id="19" idx="0"/>
          </p:cNvCxnSpPr>
          <p:nvPr/>
        </p:nvCxnSpPr>
        <p:spPr>
          <a:xfrm flipH="1" flipV="1">
            <a:off x="6027930" y="3812032"/>
            <a:ext cx="788918" cy="125075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AutoShape 12">
            <a:extLst>
              <a:ext uri="{FF2B5EF4-FFF2-40B4-BE49-F238E27FC236}">
                <a16:creationId xmlns:a16="http://schemas.microsoft.com/office/drawing/2014/main" id="{BF94DEC7-8990-4B39-A4BF-BA6AA5A02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4875" y="6021388"/>
            <a:ext cx="1944688" cy="720725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25400">
            <a:solidFill>
              <a:srgbClr val="3333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defRPr/>
            </a:pPr>
            <a:r>
              <a:rPr lang="en-NZ" sz="1400" b="1" u="sng" dirty="0">
                <a:solidFill>
                  <a:srgbClr val="3333FF"/>
                </a:solidFill>
                <a:effectLst/>
                <a:latin typeface="Titillium Web"/>
                <a:ea typeface="Arial Unicode MS" pitchFamily="34" charset="-128"/>
                <a:cs typeface="Arial Unicode MS" pitchFamily="34" charset="-128"/>
              </a:rPr>
              <a:t>Events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latin typeface="Titillium Web"/>
                <a:ea typeface="Arial Unicode MS" pitchFamily="34" charset="-128"/>
                <a:cs typeface="Arial Unicode MS" pitchFamily="34" charset="-128"/>
              </a:rPr>
              <a:t>Quick Links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dirty="0">
                <a:latin typeface="Titillium Web"/>
                <a:ea typeface="Arial Unicode MS" pitchFamily="34" charset="-128"/>
                <a:cs typeface="Arial Unicode MS" pitchFamily="34" charset="-128"/>
              </a:rPr>
              <a:t>Using Forms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NZ" sz="1100" b="1" dirty="0">
                <a:solidFill>
                  <a:srgbClr val="3333FF"/>
                </a:solidFill>
                <a:latin typeface="Titillium Web"/>
                <a:ea typeface="Arial Unicode MS" pitchFamily="34" charset="-128"/>
                <a:cs typeface="Arial Unicode MS" pitchFamily="34" charset="-128"/>
              </a:rPr>
              <a:t>Attachments 2/3</a:t>
            </a:r>
            <a:endParaRPr lang="en-GB" sz="1100" b="1" dirty="0">
              <a:solidFill>
                <a:srgbClr val="3333FF"/>
              </a:solidFill>
              <a:latin typeface="Titillium Web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0091BED-F8FC-4593-97A6-9FB71E7B7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0072" y="5062786"/>
            <a:ext cx="3193552" cy="86177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wrap="square">
            <a:spAutoFit/>
          </a:bodyPr>
          <a:lstStyle/>
          <a:p>
            <a:r>
              <a:rPr lang="en-NZ" dirty="0">
                <a:latin typeface="Titillium Web"/>
              </a:rPr>
              <a:t>Validation of events</a:t>
            </a:r>
          </a:p>
          <a:p>
            <a:r>
              <a:rPr lang="en-NZ" sz="1200" dirty="0">
                <a:latin typeface="Titillium Web"/>
              </a:rPr>
              <a:t>After attached, files and entries can be made non-valid with a full audit trail to track changes</a:t>
            </a:r>
          </a:p>
          <a:p>
            <a:pPr algn="ctr"/>
            <a:endParaRPr lang="en-NZ" sz="800" dirty="0">
              <a:latin typeface="Titillium Web"/>
            </a:endParaRPr>
          </a:p>
        </p:txBody>
      </p:sp>
    </p:spTree>
    <p:extLst>
      <p:ext uri="{BB962C8B-B14F-4D97-AF65-F5344CB8AC3E}">
        <p14:creationId xmlns:p14="http://schemas.microsoft.com/office/powerpoint/2010/main" val="1882026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5" grpId="0" animBg="1"/>
      <p:bldP spid="29" grpId="0" animBg="1"/>
      <p:bldP spid="19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10419</TotalTime>
  <Words>714</Words>
  <Application>Microsoft Office PowerPoint</Application>
  <PresentationFormat>On-screen Show (4:3)</PresentationFormat>
  <Paragraphs>119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Titillium Web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Taranaki District Health Board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21st century health crisis: Chronic Kidney disease</dc:title>
  <dc:creator>o41</dc:creator>
  <cp:lastModifiedBy>Allister Williams</cp:lastModifiedBy>
  <cp:revision>303</cp:revision>
  <dcterms:created xsi:type="dcterms:W3CDTF">2011-06-28T21:16:42Z</dcterms:created>
  <dcterms:modified xsi:type="dcterms:W3CDTF">2020-07-14T12:46:21Z</dcterms:modified>
</cp:coreProperties>
</file>